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7" r:id="rId4"/>
    <p:sldId id="258" r:id="rId5"/>
    <p:sldId id="269" r:id="rId6"/>
    <p:sldId id="270" r:id="rId7"/>
    <p:sldId id="271" r:id="rId8"/>
    <p:sldId id="272" r:id="rId9"/>
    <p:sldId id="273" r:id="rId10"/>
    <p:sldId id="260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12192000" cy="6858000"/>
  <p:embeddedFontLst>
    <p:embeddedFont>
      <p:font typeface="Cambria Math" panose="02040503050406030204" pitchFamily="18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6" y="3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71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452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609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4567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04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31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483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335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235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127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03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555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925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157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446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99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riCand-Ss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erick.Sousa@ee.ufcg.edu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"/>
          <p:cNvGrpSpPr/>
          <p:nvPr/>
        </p:nvGrpSpPr>
        <p:grpSpPr>
          <a:xfrm>
            <a:off x="5417820" y="0"/>
            <a:ext cx="6774184" cy="6858000"/>
            <a:chOff x="4973175" y="0"/>
            <a:chExt cx="7212729" cy="6858000"/>
          </a:xfrm>
        </p:grpSpPr>
        <p:pic>
          <p:nvPicPr>
            <p:cNvPr id="47" name="Google Shape;4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3175" y="0"/>
              <a:ext cx="7212726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062460" y="0"/>
              <a:ext cx="123444" cy="685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81073" y="4449628"/>
              <a:ext cx="3027221" cy="110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50892" y="5700775"/>
              <a:ext cx="1687593" cy="944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"/>
          <p:cNvSpPr txBox="1">
            <a:spLocks noGrp="1"/>
          </p:cNvSpPr>
          <p:nvPr>
            <p:ph type="title"/>
          </p:nvPr>
        </p:nvSpPr>
        <p:spPr>
          <a:xfrm>
            <a:off x="6382258" y="689778"/>
            <a:ext cx="51321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367030" algn="r" rtl="0">
              <a:lnSpc>
                <a:spcPct val="112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50">
                <a:solidFill>
                  <a:srgbClr val="5D5D5D"/>
                </a:solidFill>
              </a:rPr>
              <a:t>Projeto de Circuitos Fotônicos em Silício</a:t>
            </a:r>
            <a:endParaRPr sz="3350"/>
          </a:p>
        </p:txBody>
      </p:sp>
      <p:sp>
        <p:nvSpPr>
          <p:cNvPr id="52" name="Google Shape;52;p1"/>
          <p:cNvSpPr txBox="1"/>
          <p:nvPr/>
        </p:nvSpPr>
        <p:spPr>
          <a:xfrm>
            <a:off x="5074300" y="2403475"/>
            <a:ext cx="6440100" cy="21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algn="r">
              <a:buSzPts val="2000"/>
            </a:pPr>
            <a:r>
              <a:rPr lang="en-US" sz="1700" b="0" i="0" u="none" strike="noStrike" cap="none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Atividade</a:t>
            </a:r>
            <a:r>
              <a:rPr lang="en-US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: </a:t>
            </a:r>
          </a:p>
          <a:p>
            <a:pPr marL="12700" lvl="0" algn="r">
              <a:buSzPts val="2000"/>
            </a:pPr>
            <a:r>
              <a:rPr lang="pt-BR" sz="1700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  <a:r>
              <a:rPr lang="pt-BR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700" dirty="0" err="1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Division</a:t>
            </a:r>
            <a:r>
              <a:rPr lang="pt-BR" sz="1700" dirty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700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Multiplexing</a:t>
            </a:r>
            <a:r>
              <a:rPr lang="pt-BR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(CWDM)</a:t>
            </a:r>
            <a:endParaRPr sz="1700" b="0" u="none" strike="noStrike" cap="none" dirty="0">
              <a:solidFill>
                <a:srgbClr val="5D5D5D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 dirty="0" smtClean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664970" marR="5080" lvl="0" indent="1635125" algn="r" rtl="0">
              <a:lnSpc>
                <a:spcPct val="154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 b="1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Erick </a:t>
            </a:r>
            <a:r>
              <a:rPr lang="en-US" sz="1700" b="1" i="0" u="none" strike="noStrike" cap="none" dirty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Cândido </a:t>
            </a:r>
            <a:r>
              <a:rPr lang="en-US" sz="1700" b="1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Sousa       </a:t>
            </a:r>
            <a:r>
              <a:rPr lang="en-US" sz="1700" b="0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E-mail: </a:t>
            </a:r>
            <a:r>
              <a:rPr lang="en-US" sz="1700" b="0" i="0" u="sng" strike="noStrike" cap="none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erick.sousa@ee.ufcg.edu.br</a:t>
            </a:r>
            <a:r>
              <a:rPr lang="en-US" sz="1700" b="0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700" b="0" i="0" u="none" strike="noStrike" cap="none" dirty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GitHub: </a:t>
            </a:r>
            <a:r>
              <a:rPr lang="en-US" sz="1700" b="0" i="0" u="sng" strike="noStrike" cap="none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https://github.com/EriCand-Ss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2" y="1628430"/>
            <a:ext cx="5966460" cy="4072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4"/>
              <p:cNvSpPr txBox="1"/>
              <p:nvPr/>
            </p:nvSpPr>
            <p:spPr>
              <a:xfrm>
                <a:off x="433812" y="783844"/>
                <a:ext cx="10938600" cy="1910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pt-BR" sz="2000" b="1" i="0" u="none" strike="noStrike" cap="none" dirty="0" smtClean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Terceira </a:t>
                </a:r>
                <a:r>
                  <a:rPr lang="pt-BR" sz="2000" b="1" i="0" u="none" strike="noStrike" cap="none" dirty="0" err="1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etapa</a:t>
                </a:r>
                <a:r>
                  <a:rPr lang="pt-BR" sz="2000" b="1" i="0" u="none" strike="noStrike" cap="none" dirty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– PDK </a:t>
                </a:r>
                <a:r>
                  <a:rPr lang="pt-BR" sz="2000" b="1" i="0" u="none" strike="noStrike" cap="none" dirty="0" err="1" smtClean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SciPIC</a:t>
                </a:r>
                <a:r>
                  <a:rPr lang="pt-BR" sz="2000" b="1" dirty="0" smtClean="0">
                    <a:latin typeface="Verdana"/>
                    <a:ea typeface="Verdana"/>
                    <a:cs typeface="Verdana"/>
                    <a:sym typeface="Verdana"/>
                  </a:rPr>
                  <a:t>.</a:t>
                </a:r>
                <a:endParaRPr lang="pt-BR" sz="2000" b="0" i="0" u="none" strike="noStrike" cap="none" dirty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marR="5080" lvl="0" indent="-355600" algn="just" rtl="0">
                  <a:lnSpc>
                    <a:spcPct val="100000"/>
                  </a:lnSpc>
                  <a:spcBef>
                    <a:spcPts val="1405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Verdana"/>
                  <a:buChar char="●"/>
                </a:pPr>
                <a:r>
                  <a:rPr lang="pt-BR" sz="2000" dirty="0">
                    <a:latin typeface="Verdana"/>
                    <a:ea typeface="Verdana"/>
                    <a:cs typeface="Verdana"/>
                    <a:sym typeface="Verdana"/>
                  </a:rPr>
                  <a:t>A topologia 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utilizada nos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MZI’s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>
                    <a:latin typeface="Verdana"/>
                    <a:ea typeface="Verdana"/>
                    <a:cs typeface="Verdana"/>
                    <a:sym typeface="Verdana"/>
                  </a:rPr>
                  <a:t>é 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a mesma vista para o caso ideal;</a:t>
                </a:r>
                <a:endParaRPr lang="pt-BR" sz="20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marR="5080" lvl="0" indent="-35560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Verdana"/>
                  <a:buChar char="●"/>
                </a:pP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Para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dispositivos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MZI’s de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segunda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ordem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foram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utilizados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comprimentos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acoplamento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iguais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a 17.5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, 10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 7.5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, da esquerda para a direita, respectivamente.</a:t>
                </a:r>
                <a:endParaRPr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82" name="Google Shape;82;p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2" y="783844"/>
                <a:ext cx="10938600" cy="1910779"/>
              </a:xfrm>
              <a:prstGeom prst="rect">
                <a:avLst/>
              </a:prstGeom>
              <a:blipFill>
                <a:blip r:embed="rId3"/>
                <a:stretch>
                  <a:fillRect l="-1281" r="-1337" b="-7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86" name="Google Shape;86;p4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12" y="3011890"/>
            <a:ext cx="6250812" cy="3006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9" y="1891671"/>
            <a:ext cx="6952861" cy="49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50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" y="2384698"/>
            <a:ext cx="5534558" cy="39532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57" y="2435221"/>
            <a:ext cx="5393095" cy="38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06" y="1781167"/>
            <a:ext cx="6915740" cy="49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" y="2481943"/>
            <a:ext cx="5560590" cy="397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09" y="2481943"/>
            <a:ext cx="5434148" cy="38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122" name="Picture 2" descr="TRANSMISSÃO - ESPAÇAMENTO 200 GHz ESTÁGIO 3 - CASO PDK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87" y="1884598"/>
            <a:ext cx="6784648" cy="48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8" y="2220583"/>
            <a:ext cx="5662902" cy="40449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20" y="2220583"/>
            <a:ext cx="5662902" cy="4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50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69" y="2079076"/>
            <a:ext cx="6956814" cy="47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39" y="2077941"/>
            <a:ext cx="6979674" cy="4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26" y="2088943"/>
            <a:ext cx="7063500" cy="48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CWDM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Google Shape;59;p2"/>
              <p:cNvSpPr txBox="1"/>
              <p:nvPr/>
            </p:nvSpPr>
            <p:spPr>
              <a:xfrm>
                <a:off x="439326" y="783850"/>
                <a:ext cx="11069100" cy="562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76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Primeira</a:t>
                </a:r>
                <a:r>
                  <a:rPr lang="pt-BR" sz="20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etapa – Cálculo </a:t>
                </a: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dos comprimentos.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1425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Nesta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etapa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utilizado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pt-BR" sz="2000" i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solver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FDE,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visto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a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facilidade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se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obter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índice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grupo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índice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efetivo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um dado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onda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específico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𝑛</a:t>
                </a:r>
                <a:r>
                  <a:rPr lang="pt-BR" sz="2175" baseline="-25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𝑒𝑓𝑓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obtido é igual a 2.35370 e 𝑛</a:t>
                </a:r>
                <a:r>
                  <a:rPr lang="pt-BR" sz="2175" baseline="-25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𝑔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obtido é 4.33629, para 𝜆 = 1550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.</a:t>
                </a: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10160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b="0" dirty="0" smtClean="0">
                    <a:solidFill>
                      <a:schemeClr val="dk1"/>
                    </a:solidFill>
                    <a:ea typeface="Verdana"/>
                    <a:cs typeface="Verdana"/>
                    <a:sym typeface="Verdana"/>
                  </a:rPr>
                  <a:t>Além disso, foi obtido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Δ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igual a 0.658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. Para o projeto dos circuitos é considerado que o guia menor terá comprimento igual a 50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  <m:r>
                      <a:rPr lang="pt-BR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.</m:t>
                    </m:r>
                  </m:oMath>
                </a14:m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59" name="Google Shape;59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6" y="783850"/>
                <a:ext cx="11069100" cy="5628720"/>
              </a:xfrm>
              <a:prstGeom prst="rect">
                <a:avLst/>
              </a:prstGeom>
              <a:blipFill>
                <a:blip r:embed="rId3"/>
                <a:stretch>
                  <a:fillRect l="-661" r="-1432" b="-17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30251"/>
                  </p:ext>
                </p:extLst>
              </p:nvPr>
            </p:nvGraphicFramePr>
            <p:xfrm>
              <a:off x="1054355" y="2567476"/>
              <a:ext cx="6279508" cy="16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877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159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Espaçamento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50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200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dirty="0" smtClean="0">
                                    <a:latin typeface="Cambria Math" panose="02040503050406030204" pitchFamily="18" charset="0"/>
                                  </a:rPr>
                                  <m:t>𝐹𝑆</m:t>
                                </m:r>
                                <m:sSub>
                                  <m:sSubPr>
                                    <m:ctrlP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sz="1600" i="1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sz="1600" i="1" dirty="0" err="1" smtClean="0">
                                    <a:latin typeface="Cambria Math" panose="02040503050406030204" pitchFamily="18" charset="0"/>
                                  </a:rPr>
                                  <m:t>𝑛𝑚</m:t>
                                </m:r>
                                <m:r>
                                  <a:rPr lang="pt-BR" sz="16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0.40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)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1351.33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𝑛𝑚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3.20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715676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)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168.91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85862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30251"/>
                  </p:ext>
                </p:extLst>
              </p:nvPr>
            </p:nvGraphicFramePr>
            <p:xfrm>
              <a:off x="1054355" y="2567476"/>
              <a:ext cx="6279508" cy="16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877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Espaçamento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50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200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105455" r="-301550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0.40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201786" r="-301550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1351.33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307273" r="-301550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3.20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7156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407273" r="-301550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168.91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85862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370" y="2567476"/>
            <a:ext cx="3210519" cy="30561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845" y="4266512"/>
            <a:ext cx="5556478" cy="1360396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4194109" y="4266512"/>
            <a:ext cx="309311" cy="135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US" dirty="0"/>
              <a:t>CWDM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Google Shape;59;p2"/>
              <p:cNvSpPr txBox="1"/>
              <p:nvPr/>
            </p:nvSpPr>
            <p:spPr>
              <a:xfrm>
                <a:off x="439326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76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Primeira</a:t>
                </a:r>
                <a:r>
                  <a:rPr lang="pt-BR" sz="20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etapa – </a:t>
                </a: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Cálculo dos comprimentos.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 topologia utilizada são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MZI’s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segunda ordem. Os coeficientes de 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acoplamento dos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DC’s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são fixos em 0.50, 0.29 e 0.08. Na tabela é descrito os valores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Δ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cada estágio.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59" name="Google Shape;59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6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661" r="-1432" b="-98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904429"/>
                  </p:ext>
                </p:extLst>
              </p:nvPr>
            </p:nvGraphicFramePr>
            <p:xfrm>
              <a:off x="5953578" y="2641423"/>
              <a:ext cx="5554848" cy="3378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8712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422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Espaçamento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 GHz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675.66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𝑠𝑡𝐴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𝑠𝑡𝐵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338.32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169.41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84.95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322521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𝑠𝑡𝐴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42.22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584220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𝑠𝑡𝐵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169.08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84.62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765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𝑠𝑡𝐶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84.54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904270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𝑠𝑡𝐷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169.16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84.70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42.47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401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904429"/>
                  </p:ext>
                </p:extLst>
              </p:nvPr>
            </p:nvGraphicFramePr>
            <p:xfrm>
              <a:off x="5953578" y="2641423"/>
              <a:ext cx="5554848" cy="3378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8712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422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Espaçamento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 GHz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100000" r="-302193" b="-5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675.66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202899" r="-302193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298571" r="-302193" b="-3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338.32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169.41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84.95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322521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404348" r="-302193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42.22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584220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504348" r="-302193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169.08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84.62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765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595714" r="-302193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84.54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904270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705797" r="-302193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169.16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84.70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42.47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401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45" y="2525036"/>
            <a:ext cx="4425545" cy="21992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254" y="4724275"/>
            <a:ext cx="1569726" cy="17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50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1" y="1905000"/>
            <a:ext cx="6605190" cy="4717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50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2" y="2288806"/>
            <a:ext cx="5696734" cy="40690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6" y="2384697"/>
            <a:ext cx="5428240" cy="38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100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68" y="1862124"/>
            <a:ext cx="6665216" cy="47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100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6" name="Picture 2" descr="TRANSMISSÃO - ESPAÇAMENTO 100 GHz ESTÁGIO 1 - CASO IDEAL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" y="2172919"/>
            <a:ext cx="5579399" cy="39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SR - ESPAÇAMENTO 100 GHz ESTÁGIO 1 - CASO IDEAL - FILTROS DE 2 ORDEM,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0" y="2270441"/>
            <a:ext cx="5588781" cy="39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200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50" name="Picture 2" descr="TRANSMISSÃO - ESPAÇAMENTO 200 GHz ESTÁGIO 3 - CASO IDEAL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10" y="1781167"/>
            <a:ext cx="6887531" cy="49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200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8" y="2270441"/>
            <a:ext cx="5588781" cy="399198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6" y="2270441"/>
            <a:ext cx="5588782" cy="39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718</Words>
  <Application>Microsoft Office PowerPoint</Application>
  <PresentationFormat>Widescreen</PresentationFormat>
  <Paragraphs>144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Cambria Math</vt:lpstr>
      <vt:lpstr>Arial</vt:lpstr>
      <vt:lpstr>Calibri</vt:lpstr>
      <vt:lpstr>Verdana</vt:lpstr>
      <vt:lpstr>Office Theme</vt:lpstr>
      <vt:lpstr>Projeto de Circuitos Fotônicos em Silício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23</cp:revision>
  <dcterms:modified xsi:type="dcterms:W3CDTF">2025-04-28T21:04:04Z</dcterms:modified>
</cp:coreProperties>
</file>